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3" r:id="rId8"/>
    <p:sldId id="264" r:id="rId9"/>
    <p:sldId id="266" r:id="rId10"/>
    <p:sldId id="267" r:id="rId11"/>
    <p:sldId id="265" r:id="rId12"/>
    <p:sldId id="268" r:id="rId1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614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12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23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2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1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3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0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6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37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37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81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1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cybermoon.pl/wiedza/wspolrzedne_polskich_miast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8" name="Rectangle 1032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6131371-8373-55C5-5B63-00A87194F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/>
              <a:t>Problem </a:t>
            </a:r>
            <a:r>
              <a:rPr lang="en-US" sz="2400" b="1" dirty="0" err="1"/>
              <a:t>komiwojażera</a:t>
            </a:r>
            <a:r>
              <a:rPr lang="en-US" sz="2400" b="1" dirty="0"/>
              <a:t> </a:t>
            </a:r>
            <a:r>
              <a:rPr lang="en-US" sz="2400" dirty="0"/>
              <a:t>(ang. travelling salesman problem, TSP)</a:t>
            </a: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07ED5770-7D74-F420-9547-FF67FAB0A29F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i="1" dirty="0" err="1"/>
              <a:t>Znając</a:t>
            </a:r>
            <a:r>
              <a:rPr lang="en-US" i="1" dirty="0"/>
              <a:t> </a:t>
            </a:r>
            <a:r>
              <a:rPr lang="en-US" i="1" dirty="0" err="1"/>
              <a:t>listę</a:t>
            </a:r>
            <a:r>
              <a:rPr lang="en-US" i="1" dirty="0"/>
              <a:t> </a:t>
            </a:r>
            <a:r>
              <a:rPr lang="en-US" i="1" dirty="0" err="1"/>
              <a:t>miast</a:t>
            </a:r>
            <a:r>
              <a:rPr lang="en-US" i="1" dirty="0"/>
              <a:t>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i="1" dirty="0" err="1"/>
              <a:t>odległości</a:t>
            </a:r>
            <a:r>
              <a:rPr lang="en-US" i="1" dirty="0"/>
              <a:t> </a:t>
            </a:r>
            <a:r>
              <a:rPr lang="en-US" i="1" dirty="0" err="1"/>
              <a:t>między</a:t>
            </a:r>
            <a:r>
              <a:rPr lang="en-US" i="1" dirty="0"/>
              <a:t> </a:t>
            </a:r>
            <a:r>
              <a:rPr lang="en-US" i="1" dirty="0" err="1"/>
              <a:t>nimi</a:t>
            </a:r>
            <a:r>
              <a:rPr lang="en-US" i="1" dirty="0"/>
              <a:t> </a:t>
            </a:r>
            <a:r>
              <a:rPr lang="en-US" i="1" dirty="0" err="1"/>
              <a:t>należy</a:t>
            </a:r>
            <a:r>
              <a:rPr lang="en-US" i="1" dirty="0"/>
              <a:t> </a:t>
            </a:r>
            <a:r>
              <a:rPr lang="en-US" i="1" dirty="0" err="1"/>
              <a:t>znaleźć</a:t>
            </a:r>
            <a:r>
              <a:rPr lang="en-US" i="1" dirty="0"/>
              <a:t> </a:t>
            </a:r>
            <a:r>
              <a:rPr lang="en-US" i="1" dirty="0" err="1"/>
              <a:t>najkrótszą</a:t>
            </a:r>
            <a:r>
              <a:rPr lang="en-US" i="1" dirty="0"/>
              <a:t> </a:t>
            </a:r>
            <a:r>
              <a:rPr lang="en-US" i="1" dirty="0" err="1"/>
              <a:t>możliwą</a:t>
            </a:r>
            <a:r>
              <a:rPr lang="en-US" i="1" dirty="0"/>
              <a:t> </a:t>
            </a:r>
            <a:r>
              <a:rPr lang="en-US" i="1" dirty="0" err="1"/>
              <a:t>trasę</a:t>
            </a:r>
            <a:r>
              <a:rPr lang="en-US" i="1" dirty="0"/>
              <a:t>, </a:t>
            </a:r>
            <a:r>
              <a:rPr lang="en-US" i="1" dirty="0" err="1"/>
              <a:t>która</a:t>
            </a:r>
            <a:r>
              <a:rPr lang="en-US" i="1" dirty="0"/>
              <a:t> </a:t>
            </a:r>
            <a:r>
              <a:rPr lang="en-US" b="0" i="1" dirty="0" err="1">
                <a:effectLst/>
              </a:rPr>
              <a:t>łączy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wszystkie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miasta</a:t>
            </a:r>
            <a:r>
              <a:rPr lang="en-US" b="0" i="1" dirty="0">
                <a:effectLst/>
              </a:rPr>
              <a:t>, </a:t>
            </a:r>
            <a:r>
              <a:rPr lang="en-US" b="0" i="1" dirty="0" err="1">
                <a:effectLst/>
              </a:rPr>
              <a:t>zaczyna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się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i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kończy</a:t>
            </a:r>
            <a:r>
              <a:rPr lang="en-US" b="0" i="1" dirty="0">
                <a:effectLst/>
              </a:rPr>
              <a:t> w </a:t>
            </a:r>
            <a:r>
              <a:rPr lang="en-US" b="0" i="1" dirty="0" err="1">
                <a:effectLst/>
              </a:rPr>
              <a:t>określonym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punkcie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oraz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przechodzi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przez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każde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miasto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tylko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jeden</a:t>
            </a:r>
            <a:r>
              <a:rPr lang="en-US" b="0" i="1" dirty="0">
                <a:effectLst/>
              </a:rPr>
              <a:t> </a:t>
            </a:r>
            <a:r>
              <a:rPr lang="en-US" b="0" i="1" dirty="0" err="1">
                <a:effectLst/>
              </a:rPr>
              <a:t>raz</a:t>
            </a:r>
            <a:r>
              <a:rPr lang="en-US" b="0" i="1" dirty="0">
                <a:effectLst/>
              </a:rPr>
              <a:t>.</a:t>
            </a:r>
            <a:endParaRPr lang="en-US" i="1" dirty="0"/>
          </a:p>
        </p:txBody>
      </p:sp>
      <p:pic>
        <p:nvPicPr>
          <p:cNvPr id="1026" name="Picture 2" descr="Problem komiwojażera – Wikipedia, wolna encyklopedia">
            <a:extLst>
              <a:ext uri="{FF2B5EF4-FFF2-40B4-BE49-F238E27FC236}">
                <a16:creationId xmlns:a16="http://schemas.microsoft.com/office/drawing/2014/main" id="{2C78A0E9-DD50-65E3-419A-8D6A5ED2D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29470" y="625683"/>
            <a:ext cx="5953115" cy="5551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EC44BA3-2D15-F1FF-B296-3E86C37F0C32}"/>
              </a:ext>
            </a:extLst>
          </p:cNvPr>
          <p:cNvSpPr txBox="1"/>
          <p:nvPr/>
        </p:nvSpPr>
        <p:spPr>
          <a:xfrm>
            <a:off x="411479" y="5187819"/>
            <a:ext cx="2472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Złożoność O(n!)</a:t>
            </a:r>
          </a:p>
        </p:txBody>
      </p:sp>
    </p:spTree>
    <p:extLst>
      <p:ext uri="{BB962C8B-B14F-4D97-AF65-F5344CB8AC3E}">
        <p14:creationId xmlns:p14="http://schemas.microsoft.com/office/powerpoint/2010/main" val="1914116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58047364-9CEE-68FB-4AFD-8B8C66B01687}"/>
              </a:ext>
            </a:extLst>
          </p:cNvPr>
          <p:cNvSpPr txBox="1"/>
          <p:nvPr/>
        </p:nvSpPr>
        <p:spPr>
          <a:xfrm>
            <a:off x="6858000" y="2345635"/>
            <a:ext cx="19960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UHX – 200 miast</a:t>
            </a:r>
          </a:p>
          <a:p>
            <a:endParaRPr lang="pl-PL" dirty="0"/>
          </a:p>
        </p:txBody>
      </p:sp>
      <p:pic>
        <p:nvPicPr>
          <p:cNvPr id="5" name="Obraz 4" descr="Obraz zawierający mapa, linia, diagram, zrzut ekranu&#10;&#10;Opis wygenerowany automatycznie">
            <a:extLst>
              <a:ext uri="{FF2B5EF4-FFF2-40B4-BE49-F238E27FC236}">
                <a16:creationId xmlns:a16="http://schemas.microsoft.com/office/drawing/2014/main" id="{4BA4B931-2399-F1C2-5D49-4C15E8A80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20" y="2129810"/>
            <a:ext cx="6096000" cy="4572000"/>
          </a:xfrm>
          <a:prstGeom prst="rect">
            <a:avLst/>
          </a:prstGeom>
        </p:spPr>
      </p:pic>
      <p:pic>
        <p:nvPicPr>
          <p:cNvPr id="9" name="Obraz 8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49348CA1-2022-D548-156F-B7550D575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920" y="2991966"/>
            <a:ext cx="4974685" cy="37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7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– porównanie krzyżowań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FD8DF096-8618-279E-1404-722645E2E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00" y="2200979"/>
            <a:ext cx="8635556" cy="4216907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7DF96437-B8E9-2EBD-8B2A-A5A73249A7E1}"/>
              </a:ext>
            </a:extLst>
          </p:cNvPr>
          <p:cNvSpPr txBox="1"/>
          <p:nvPr/>
        </p:nvSpPr>
        <p:spPr>
          <a:xfrm>
            <a:off x="9372600" y="2828925"/>
            <a:ext cx="2233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Populacja – 400</a:t>
            </a:r>
          </a:p>
          <a:p>
            <a:r>
              <a:rPr lang="pl-PL" dirty="0"/>
              <a:t>Ilość miast – 150</a:t>
            </a:r>
          </a:p>
          <a:p>
            <a:r>
              <a:rPr lang="pl-PL" dirty="0"/>
              <a:t>Metoda turniejowa,</a:t>
            </a:r>
          </a:p>
          <a:p>
            <a:r>
              <a:rPr lang="pl-PL" dirty="0"/>
              <a:t>Mutacja – 0.01</a:t>
            </a:r>
          </a:p>
        </p:txBody>
      </p:sp>
    </p:spTree>
    <p:extLst>
      <p:ext uri="{BB962C8B-B14F-4D97-AF65-F5344CB8AC3E}">
        <p14:creationId xmlns:p14="http://schemas.microsoft.com/office/powerpoint/2010/main" val="26945013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– porównanie krzyżowań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DF96437-B8E9-2EBD-8B2A-A5A73249A7E1}"/>
              </a:ext>
            </a:extLst>
          </p:cNvPr>
          <p:cNvSpPr txBox="1"/>
          <p:nvPr/>
        </p:nvSpPr>
        <p:spPr>
          <a:xfrm>
            <a:off x="9372600" y="2828925"/>
            <a:ext cx="21050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Populacja – 200</a:t>
            </a:r>
          </a:p>
          <a:p>
            <a:r>
              <a:rPr lang="pl-PL" dirty="0"/>
              <a:t>Ilość miast – 25</a:t>
            </a:r>
          </a:p>
          <a:p>
            <a:r>
              <a:rPr lang="pl-PL" dirty="0"/>
              <a:t>Metoda ruletki,</a:t>
            </a:r>
          </a:p>
          <a:p>
            <a:r>
              <a:rPr lang="pl-PL" dirty="0"/>
              <a:t>Krzyżowanie - OX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3467A9A-2DA7-3F45-05EB-EEB44F1C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2200979"/>
            <a:ext cx="8620891" cy="419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38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BF38EE-3C73-598C-8810-B361B336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Reprezentacja/kodowanie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5CC04942-DD61-5442-67F1-0FAE5A6D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4" y="2252173"/>
            <a:ext cx="5364002" cy="3319952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75C7219A-3389-96FE-B29A-242470522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96" y="2252173"/>
            <a:ext cx="4081304" cy="1020327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688D2C24-A106-4230-54E6-50A9293704A9}"/>
              </a:ext>
            </a:extLst>
          </p:cNvPr>
          <p:cNvSpPr txBox="1"/>
          <p:nvPr/>
        </p:nvSpPr>
        <p:spPr>
          <a:xfrm>
            <a:off x="1685925" y="5726750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STSP (symetryczny)</a:t>
            </a:r>
          </a:p>
        </p:txBody>
      </p:sp>
    </p:spTree>
    <p:extLst>
      <p:ext uri="{BB962C8B-B14F-4D97-AF65-F5344CB8AC3E}">
        <p14:creationId xmlns:p14="http://schemas.microsoft.com/office/powerpoint/2010/main" val="2851681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C583F0-BB1E-6BBB-2A2C-BC14E2094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Selekcja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4F8539FF-3960-D978-6946-5E74B869E15D}"/>
              </a:ext>
            </a:extLst>
          </p:cNvPr>
          <p:cNvSpPr txBox="1"/>
          <p:nvPr/>
        </p:nvSpPr>
        <p:spPr>
          <a:xfrm>
            <a:off x="681136" y="2500604"/>
            <a:ext cx="8080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Funkcja przystosowania = 1 / całkowita długość trasy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488B59E4-2CD5-6A35-C43B-8872CD89AE2C}"/>
              </a:ext>
            </a:extLst>
          </p:cNvPr>
          <p:cNvSpPr txBox="1"/>
          <p:nvPr/>
        </p:nvSpPr>
        <p:spPr>
          <a:xfrm>
            <a:off x="681136" y="3867740"/>
            <a:ext cx="3340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400" dirty="0"/>
              <a:t>Metoda ruletki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2400" dirty="0"/>
              <a:t>Metoda turniejowa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277C5C3-D848-E507-E5B1-97D6E7F8AD8D}"/>
              </a:ext>
            </a:extLst>
          </p:cNvPr>
          <p:cNvSpPr txBox="1"/>
          <p:nvPr/>
        </p:nvSpPr>
        <p:spPr>
          <a:xfrm>
            <a:off x="681137" y="2942782"/>
            <a:ext cx="441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i="1" dirty="0"/>
              <a:t>Krótsza trasa -&gt; lepsze przystosowanie</a:t>
            </a:r>
          </a:p>
        </p:txBody>
      </p:sp>
    </p:spTree>
    <p:extLst>
      <p:ext uri="{BB962C8B-B14F-4D97-AF65-F5344CB8AC3E}">
        <p14:creationId xmlns:p14="http://schemas.microsoft.com/office/powerpoint/2010/main" val="3032932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AADE26-4A90-1C8A-E575-1614DC88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Krzyżowanie (ślepe)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9C0767FC-F7CA-C1E9-C6EA-08DBD7625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65" y="2578434"/>
            <a:ext cx="3011787" cy="1925977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C02507B4-6FBD-61A3-3902-013CB83BD3CE}"/>
              </a:ext>
            </a:extLst>
          </p:cNvPr>
          <p:cNvSpPr txBox="1"/>
          <p:nvPr/>
        </p:nvSpPr>
        <p:spPr>
          <a:xfrm>
            <a:off x="520565" y="4744796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OX (</a:t>
            </a:r>
            <a:r>
              <a:rPr lang="pl-PL" dirty="0" err="1"/>
              <a:t>Ordered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53709722-0967-DBA0-9D35-7FD0FA1F9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838" y="2796426"/>
            <a:ext cx="4167083" cy="1639657"/>
          </a:xfrm>
          <a:prstGeom prst="rect">
            <a:avLst/>
          </a:prstGeom>
        </p:spPr>
      </p:pic>
      <p:pic>
        <p:nvPicPr>
          <p:cNvPr id="1026" name="Picture 2" descr="Cycle crossover (CX). | Download Scientific Diagram">
            <a:extLst>
              <a:ext uri="{FF2B5EF4-FFF2-40B4-BE49-F238E27FC236}">
                <a16:creationId xmlns:a16="http://schemas.microsoft.com/office/drawing/2014/main" id="{7AAB7401-9EA8-AD72-A5A7-897C70C7B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0405" y="2728100"/>
            <a:ext cx="3822441" cy="177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E6A76623-8FE6-BF82-4A67-F81E5B0C3DB2}"/>
              </a:ext>
            </a:extLst>
          </p:cNvPr>
          <p:cNvSpPr txBox="1"/>
          <p:nvPr/>
        </p:nvSpPr>
        <p:spPr>
          <a:xfrm>
            <a:off x="3721120" y="4744796"/>
            <a:ext cx="394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PMX (</a:t>
            </a:r>
            <a:r>
              <a:rPr lang="pl-PL" dirty="0" err="1"/>
              <a:t>Partially</a:t>
            </a:r>
            <a:r>
              <a:rPr lang="pl-PL" dirty="0"/>
              <a:t> </a:t>
            </a:r>
            <a:r>
              <a:rPr lang="pl-PL" dirty="0" err="1"/>
              <a:t>Matched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4C29A43E-0AC2-FE6A-1019-2ACA52E6790C}"/>
              </a:ext>
            </a:extLst>
          </p:cNvPr>
          <p:cNvSpPr txBox="1"/>
          <p:nvPr/>
        </p:nvSpPr>
        <p:spPr>
          <a:xfrm>
            <a:off x="8361581" y="4702988"/>
            <a:ext cx="2517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CX (</a:t>
            </a:r>
            <a:r>
              <a:rPr lang="pl-PL" dirty="0" err="1"/>
              <a:t>Cycle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513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EAADE26-4A90-1C8A-E575-1614DC88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Krzyżowanie (znające odległości)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C02507B4-6FBD-61A3-3902-013CB83BD3CE}"/>
              </a:ext>
            </a:extLst>
          </p:cNvPr>
          <p:cNvSpPr txBox="1"/>
          <p:nvPr/>
        </p:nvSpPr>
        <p:spPr>
          <a:xfrm>
            <a:off x="8141489" y="4668118"/>
            <a:ext cx="3142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MSCX (</a:t>
            </a:r>
            <a:r>
              <a:rPr lang="pl-PL" dirty="0" err="1"/>
              <a:t>Modified</a:t>
            </a:r>
            <a:r>
              <a:rPr lang="pl-PL" dirty="0"/>
              <a:t> </a:t>
            </a:r>
            <a:r>
              <a:rPr lang="pl-PL" dirty="0" err="1"/>
              <a:t>Sequential</a:t>
            </a:r>
            <a:endParaRPr lang="pl-PL" dirty="0"/>
          </a:p>
          <a:p>
            <a:r>
              <a:rPr lang="pl-PL" dirty="0"/>
              <a:t> </a:t>
            </a:r>
            <a:r>
              <a:rPr lang="pl-PL" dirty="0" err="1"/>
              <a:t>Constructive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35B911A-3206-0E82-91BF-6068D3230114}"/>
              </a:ext>
            </a:extLst>
          </p:cNvPr>
          <p:cNvSpPr txBox="1"/>
          <p:nvPr/>
        </p:nvSpPr>
        <p:spPr>
          <a:xfrm>
            <a:off x="364001" y="4806619"/>
            <a:ext cx="278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GX (</a:t>
            </a:r>
            <a:r>
              <a:rPr lang="pl-PL" dirty="0" err="1"/>
              <a:t>Greedy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99C54C9D-EC67-8C9C-6E5D-867B974EB07C}"/>
              </a:ext>
            </a:extLst>
          </p:cNvPr>
          <p:cNvSpPr txBox="1"/>
          <p:nvPr/>
        </p:nvSpPr>
        <p:spPr>
          <a:xfrm>
            <a:off x="4468479" y="4668119"/>
            <a:ext cx="23952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UHX (</a:t>
            </a:r>
            <a:r>
              <a:rPr lang="pl-PL" dirty="0" err="1"/>
              <a:t>Unnamed</a:t>
            </a:r>
            <a:r>
              <a:rPr lang="pl-PL" dirty="0"/>
              <a:t> </a:t>
            </a:r>
          </a:p>
          <a:p>
            <a:r>
              <a:rPr lang="pl-PL" dirty="0" err="1"/>
              <a:t>Heuristic</a:t>
            </a:r>
            <a:r>
              <a:rPr lang="pl-PL" dirty="0"/>
              <a:t> </a:t>
            </a:r>
            <a:r>
              <a:rPr lang="pl-PL" dirty="0" err="1"/>
              <a:t>Crossover</a:t>
            </a:r>
            <a:r>
              <a:rPr lang="pl-PL" dirty="0"/>
              <a:t>)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FC4AC561-D4F6-0C40-D55A-A2CE8E226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01" y="2929604"/>
            <a:ext cx="3671877" cy="1483776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7C15DE88-4609-EDD6-F554-C106D44D1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479" y="2384969"/>
            <a:ext cx="2674852" cy="2088061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7F977B2B-64E9-E4AF-C351-99D5E17AC371}"/>
              </a:ext>
            </a:extLst>
          </p:cNvPr>
          <p:cNvSpPr txBox="1"/>
          <p:nvPr/>
        </p:nvSpPr>
        <p:spPr>
          <a:xfrm>
            <a:off x="364001" y="5864489"/>
            <a:ext cx="69723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https://arxiv.org/pdf/2001.11590.pdf</a:t>
            </a:r>
          </a:p>
          <a:p>
            <a:r>
              <a:rPr lang="pl-PL" dirty="0"/>
              <a:t>https://arxiv.org/ftp/arxiv/papers/1504/1504.02590.pdf</a:t>
            </a:r>
          </a:p>
        </p:txBody>
      </p:sp>
    </p:spTree>
    <p:extLst>
      <p:ext uri="{BB962C8B-B14F-4D97-AF65-F5344CB8AC3E}">
        <p14:creationId xmlns:p14="http://schemas.microsoft.com/office/powerpoint/2010/main" val="2891386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Mutacja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835E089-7A0E-8A79-2074-D012B532D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68" y="2825718"/>
            <a:ext cx="8776926" cy="161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51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Mapa Polski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F72BD7C-6C52-F226-A192-5DF1006609AF}"/>
              </a:ext>
            </a:extLst>
          </p:cNvPr>
          <p:cNvSpPr txBox="1"/>
          <p:nvPr/>
        </p:nvSpPr>
        <p:spPr>
          <a:xfrm>
            <a:off x="6096000" y="2643970"/>
            <a:ext cx="51341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Miasta: </a:t>
            </a:r>
            <a:r>
              <a:rPr lang="pl-PL" dirty="0">
                <a:hlinkClick r:id="rId2"/>
              </a:rPr>
              <a:t>http://cybermoon.pl/wiedza/wspolrzedne_polskich_miast.html</a:t>
            </a:r>
            <a:endParaRPr lang="pl-PL" dirty="0"/>
          </a:p>
          <a:p>
            <a:r>
              <a:rPr lang="pl-PL" dirty="0"/>
              <a:t>Granice:</a:t>
            </a:r>
          </a:p>
          <a:p>
            <a:r>
              <a:rPr lang="pl-PL" dirty="0"/>
              <a:t>https://www.geoportal.gov.pl/pl/dane/panstwowy-rejestr-granic-prg/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C59EEAF5-7172-9438-FB65-F48821283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61" y="2158193"/>
            <a:ext cx="5402914" cy="448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90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Obraz zawierający diagram, tekst, mapa&#10;&#10;Opis wygenerowany automatycznie">
            <a:extLst>
              <a:ext uri="{FF2B5EF4-FFF2-40B4-BE49-F238E27FC236}">
                <a16:creationId xmlns:a16="http://schemas.microsoft.com/office/drawing/2014/main" id="{0E1A519D-E3AB-77DA-9854-95548AB563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8" b="6436"/>
          <a:stretch/>
        </p:blipFill>
        <p:spPr>
          <a:xfrm>
            <a:off x="725864" y="2074848"/>
            <a:ext cx="5520301" cy="4634065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pic>
        <p:nvPicPr>
          <p:cNvPr id="10" name="Obraz 9" descr="Obraz zawierający tekst, diagram, linia, Wykres&#10;&#10;Opis wygenerowany automatycznie">
            <a:extLst>
              <a:ext uri="{FF2B5EF4-FFF2-40B4-BE49-F238E27FC236}">
                <a16:creationId xmlns:a16="http://schemas.microsoft.com/office/drawing/2014/main" id="{91351111-1751-30F2-61A3-5CFE6C1CB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165" y="2856998"/>
            <a:ext cx="5135885" cy="3851914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8154807-2BF5-533A-5E4F-AE9B9AAF9761}"/>
              </a:ext>
            </a:extLst>
          </p:cNvPr>
          <p:cNvSpPr txBox="1"/>
          <p:nvPr/>
        </p:nvSpPr>
        <p:spPr>
          <a:xfrm>
            <a:off x="6858000" y="2345635"/>
            <a:ext cx="1867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PMX – 40 miast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1750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11D70B-4271-39F4-F6BE-87750140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200" dirty="0"/>
              <a:t>Wyniki - wizualizacja</a:t>
            </a:r>
          </a:p>
        </p:txBody>
      </p:sp>
      <p:pic>
        <p:nvPicPr>
          <p:cNvPr id="4" name="Obraz 3" descr="Obraz zawierający diagram, mapa, tekst">
            <a:extLst>
              <a:ext uri="{FF2B5EF4-FFF2-40B4-BE49-F238E27FC236}">
                <a16:creationId xmlns:a16="http://schemas.microsoft.com/office/drawing/2014/main" id="{7FCA0A7C-DFCF-3FFC-BBB8-A715328A7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6" b="7773"/>
          <a:stretch/>
        </p:blipFill>
        <p:spPr>
          <a:xfrm>
            <a:off x="697584" y="2117004"/>
            <a:ext cx="5502048" cy="4519466"/>
          </a:xfrm>
          <a:prstGeom prst="rect">
            <a:avLst/>
          </a:prstGeom>
        </p:spPr>
      </p:pic>
      <p:pic>
        <p:nvPicPr>
          <p:cNvPr id="6" name="Obraz 5" descr="Obraz zawierający tekst, zrzut ekranu, diagram, linia&#10;&#10;Opis wygenerowany automatycznie">
            <a:extLst>
              <a:ext uri="{FF2B5EF4-FFF2-40B4-BE49-F238E27FC236}">
                <a16:creationId xmlns:a16="http://schemas.microsoft.com/office/drawing/2014/main" id="{7F7A432A-6C49-9A09-14FC-648C25331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093" y="2837469"/>
            <a:ext cx="4926211" cy="3694658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58047364-9CEE-68FB-4AFD-8B8C66B01687}"/>
              </a:ext>
            </a:extLst>
          </p:cNvPr>
          <p:cNvSpPr txBox="1"/>
          <p:nvPr/>
        </p:nvSpPr>
        <p:spPr>
          <a:xfrm>
            <a:off x="6858000" y="2345635"/>
            <a:ext cx="1694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GX – 40 miast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6393241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2573</TotalTime>
  <Words>238</Words>
  <Application>Microsoft Office PowerPoint</Application>
  <PresentationFormat>Panoramiczny</PresentationFormat>
  <Paragraphs>43</Paragraphs>
  <Slides>12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6" baseType="lpstr">
      <vt:lpstr>Arial</vt:lpstr>
      <vt:lpstr>Calibri</vt:lpstr>
      <vt:lpstr>Neue Haas Grotesk Text Pro</vt:lpstr>
      <vt:lpstr>AccentBoxVTI</vt:lpstr>
      <vt:lpstr>Problem komiwojażera (ang. travelling salesman problem, TSP)</vt:lpstr>
      <vt:lpstr>Reprezentacja/kodowanie</vt:lpstr>
      <vt:lpstr>Selekcja</vt:lpstr>
      <vt:lpstr>Krzyżowanie (ślepe)</vt:lpstr>
      <vt:lpstr>Krzyżowanie (znające odległości)</vt:lpstr>
      <vt:lpstr>Mutacja</vt:lpstr>
      <vt:lpstr>Mapa Polski</vt:lpstr>
      <vt:lpstr>Wyniki - wizualizacja</vt:lpstr>
      <vt:lpstr>Wyniki - wizualizacja</vt:lpstr>
      <vt:lpstr>Wyniki - wizualizacja</vt:lpstr>
      <vt:lpstr>Wyniki – porównanie krzyżowań</vt:lpstr>
      <vt:lpstr>Wyniki – porównanie krzyżowań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komiwojażera (ang. travelling salesman problem, TSP)</dc:title>
  <dc:creator>Kamil Eliaszuk</dc:creator>
  <cp:lastModifiedBy>Kamil Eliaszuk</cp:lastModifiedBy>
  <cp:revision>4</cp:revision>
  <dcterms:created xsi:type="dcterms:W3CDTF">2023-11-09T17:25:33Z</dcterms:created>
  <dcterms:modified xsi:type="dcterms:W3CDTF">2024-01-09T15:03:06Z</dcterms:modified>
</cp:coreProperties>
</file>

<file path=docProps/thumbnail.jpeg>
</file>